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62" r:id="rId2"/>
    <p:sldId id="263" r:id="rId3"/>
    <p:sldId id="265" r:id="rId4"/>
    <p:sldId id="264" r:id="rId5"/>
    <p:sldId id="303" r:id="rId6"/>
    <p:sldId id="308" r:id="rId7"/>
    <p:sldId id="307" r:id="rId8"/>
    <p:sldId id="312" r:id="rId9"/>
    <p:sldId id="313" r:id="rId10"/>
    <p:sldId id="314" r:id="rId11"/>
    <p:sldId id="315" r:id="rId12"/>
    <p:sldId id="317" r:id="rId13"/>
    <p:sldId id="318" r:id="rId14"/>
    <p:sldId id="321" r:id="rId15"/>
    <p:sldId id="322" r:id="rId16"/>
    <p:sldId id="309" r:id="rId17"/>
    <p:sldId id="310" r:id="rId18"/>
    <p:sldId id="323" r:id="rId19"/>
    <p:sldId id="324" r:id="rId20"/>
    <p:sldId id="328" r:id="rId21"/>
    <p:sldId id="335" r:id="rId22"/>
    <p:sldId id="325" r:id="rId23"/>
    <p:sldId id="329" r:id="rId24"/>
    <p:sldId id="330" r:id="rId25"/>
    <p:sldId id="331" r:id="rId26"/>
    <p:sldId id="332" r:id="rId27"/>
    <p:sldId id="333" r:id="rId28"/>
    <p:sldId id="334" r:id="rId29"/>
    <p:sldId id="311" r:id="rId30"/>
    <p:sldId id="326" r:id="rId31"/>
    <p:sldId id="336" r:id="rId32"/>
    <p:sldId id="327" r:id="rId33"/>
    <p:sldId id="337" r:id="rId34"/>
    <p:sldId id="338" r:id="rId35"/>
    <p:sldId id="32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NanumBarunGothicOTF YetHangul" panose="02000503000000000000" pitchFamily="2" charset="-128"/>
      <p:regular r:id="rId44"/>
    </p:embeddedFont>
    <p:embeddedFont>
      <p:font typeface="SB AggroOTF Medium" panose="02020503020101020101" pitchFamily="18" charset="-127"/>
      <p:regular r:id="rId4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3D5"/>
    <a:srgbClr val="DA86A0"/>
    <a:srgbClr val="344C53"/>
    <a:srgbClr val="F9EFF2"/>
    <a:srgbClr val="F9DAE3"/>
    <a:srgbClr val="F9C4D4"/>
    <a:srgbClr val="D2BBC1"/>
    <a:srgbClr val="CE90A2"/>
    <a:srgbClr val="FFC3D5"/>
    <a:srgbClr val="CA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59"/>
    <p:restoredTop sz="94733"/>
  </p:normalViewPr>
  <p:slideViewPr>
    <p:cSldViewPr snapToGrid="0" snapToObjects="1">
      <p:cViewPr varScale="1">
        <p:scale>
          <a:sx n="95" d="100"/>
          <a:sy n="95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23C7F-2577-B84C-92B7-4C047509B82C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0D16C-0FCF-D845-931B-C5A8B9B6F9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957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591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568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821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여기도 </a:t>
            </a:r>
            <a:r>
              <a:rPr kumimoji="1" lang="en-US" altLang="ko-KR" dirty="0"/>
              <a:t>backend </a:t>
            </a:r>
            <a:r>
              <a:rPr kumimoji="1" lang="ko-KR" altLang="en-US" dirty="0"/>
              <a:t>부분 이대로 가면 </a:t>
            </a:r>
            <a:r>
              <a:rPr kumimoji="1" lang="ko-KR" altLang="en-US" dirty="0" err="1"/>
              <a:t>되나용</a:t>
            </a:r>
            <a:r>
              <a:rPr kumimoji="1" lang="en-US" altLang="ko-KR" dirty="0"/>
              <a:t>..?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088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033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29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443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521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5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089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60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178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34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3658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3336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503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562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850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1301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98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59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196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102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44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87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806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0D16C-0FCF-D845-931B-C5A8B9B6F98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749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3F2CE-3E40-AC45-9BB5-4D9E6B11A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D658CE-DC2F-9F40-8567-FE0D7DDA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44A3A-307A-D247-B50F-BFB721F8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DABDA-034B-134F-B3DE-65B9E0FB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1E91B-D26A-8E41-BD80-8DBEB975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650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D4FDF-8370-3844-8791-FA8C32E6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215007-E618-E249-8EF8-2A4C21FF9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7DDDB-FD16-0944-9F2B-B7F0FD96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7C7B0-D331-D340-B1CD-54757FFB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FFC9C-52E4-FF4B-A9B8-DC0D7D20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37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1078F3-CF2A-254C-A493-59F68E575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F8E9E-82A9-2A4F-AA32-36B71785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9A82E-0921-A545-9894-B65E5577B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63076-C364-F040-A79F-B26499D1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D68F8-BE6C-2741-B759-737508BE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35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B4B0C-1B3D-4645-B7A7-35BAE521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BB2CB-BBE2-BF4F-87C7-1E8FB6D9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1701E-FA23-D140-93A6-0F23D2F0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922FF-C061-1C42-B517-37C0DC39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8BEA1-930F-C448-9E73-1AE865C9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158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CDFA-D588-1342-A89E-7DC3958F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0F6FF-7A7E-E743-9BCA-3B218D3E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951CB-9EC7-7F49-9792-0F7FBF67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2E46E-935E-F145-895F-4B3E7B9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C28C-AE0B-3E4A-90AE-0C5C9BAD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821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AC86-CEF4-D641-AB76-3E6AD0F4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75B0E-0E24-444C-A976-4E57B0BC8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7002F-5413-A84E-81E6-20615188D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77454-CFA1-794F-BCB2-77A99241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520FB-E472-2946-A4AA-91EBE22E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4C7E3-1908-3A46-82A6-94B1C54B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064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37BDE-9622-B945-81B9-8EFA59C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1382F-7D7D-0F42-9985-7FB0DE56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6B1CA-90DB-A54D-8D23-530B832CC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75299F-85A9-0E43-B3C5-AF9892391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47BD13-00F4-224D-9DC9-90FECA597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30B2B8-57A6-E64C-A23A-B92B05FC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0CB71E-2B1D-5144-A536-184F725F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C4CCA-C91C-2B4C-AA14-2C6B2CB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19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12F67-6421-134A-89A7-633C6D6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B7CC71-6FB5-1742-8763-3094B8DE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A65B8-3645-8140-8BEC-8CDF71F0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BC8D7-85D7-7743-8B4A-31A2EC4D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631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F2AAEF-F759-4245-9627-5E40450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D3EBC-E851-4A4F-8330-F3650BC8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63616-A2F2-8F47-80CC-09E8C408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48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21D24-E396-3A4F-9AE1-60461787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BF29A-BAAD-C345-A548-8DD9928A4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B033CD-08A0-574E-92A7-4AD3B134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F8722-BCAA-2645-934D-3B0F9FB1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BA1C6-2633-584B-94D1-BADECC79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4225-053E-BB4A-A82A-F754E85B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83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2BF30-B5FC-C440-AB0D-CFC0847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9BBE93-21FF-5E48-AAD6-09D872F9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AB6AE-BE17-5E4F-868E-2342EACC3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22BA2-DAA5-2546-9E29-25FD95EF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6D0CA-06DB-B445-9825-9CA8D97F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63159-2EE3-B645-A36A-E7370AF5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1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E57F1A-9F92-4340-849B-282EBD9A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956A5-0CF3-9046-A784-B7A262FC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8D389-6829-E04F-A8D1-9687BC708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B4B85-DAB1-BC49-8184-10630A47B05F}" type="datetimeFigureOut">
              <a:rPr kumimoji="1" lang="ko-Kore-KR" altLang="en-US" smtClean="0"/>
              <a:t>2022. 11. 3.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4F15A-0BE7-254D-967C-93D78FB4F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FD640-6864-0C4A-9A34-5432BC3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203F3-B2FA-3547-861C-747F140CB0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9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1E6BE94-4BC4-9D41-8FD6-3B083A7C09CB}"/>
              </a:ext>
            </a:extLst>
          </p:cNvPr>
          <p:cNvCxnSpPr>
            <a:cxnSpLocks/>
          </p:cNvCxnSpPr>
          <p:nvPr/>
        </p:nvCxnSpPr>
        <p:spPr>
          <a:xfrm>
            <a:off x="2562284" y="37288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6090E-64CD-A743-83C0-BD8737FBF56C}"/>
              </a:ext>
            </a:extLst>
          </p:cNvPr>
          <p:cNvSpPr txBox="1"/>
          <p:nvPr/>
        </p:nvSpPr>
        <p:spPr>
          <a:xfrm>
            <a:off x="2336339" y="3923780"/>
            <a:ext cx="7519321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en-US" sz="3200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MyCampus</a:t>
            </a:r>
            <a:endParaRPr kumimoji="1" lang="en-US" altLang="ko-KR" sz="32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박지민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옥시원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최재영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하솔비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BEB3EB6-83D6-C24D-945E-A73EC060BD68}"/>
              </a:ext>
            </a:extLst>
          </p:cNvPr>
          <p:cNvCxnSpPr>
            <a:cxnSpLocks/>
          </p:cNvCxnSpPr>
          <p:nvPr/>
        </p:nvCxnSpPr>
        <p:spPr>
          <a:xfrm>
            <a:off x="2562284" y="53983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A772F3-F4A4-8543-98FC-8C65C126B1E8}"/>
              </a:ext>
            </a:extLst>
          </p:cNvPr>
          <p:cNvSpPr txBox="1"/>
          <p:nvPr/>
        </p:nvSpPr>
        <p:spPr>
          <a:xfrm>
            <a:off x="2336339" y="3192397"/>
            <a:ext cx="751932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G Team(ISP) Project Midterm Presentation</a:t>
            </a:r>
            <a:endParaRPr kumimoji="1" lang="ko-Kore-KR" altLang="en-US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69CD3605-8E74-3BF5-5904-D8436357E4FE}"/>
              </a:ext>
            </a:extLst>
          </p:cNvPr>
          <p:cNvGrpSpPr/>
          <p:nvPr/>
        </p:nvGrpSpPr>
        <p:grpSpPr>
          <a:xfrm>
            <a:off x="5320648" y="1761847"/>
            <a:ext cx="1550702" cy="1246347"/>
            <a:chOff x="5479398" y="2022515"/>
            <a:chExt cx="1550702" cy="1246347"/>
          </a:xfrm>
        </p:grpSpPr>
        <p:pic>
          <p:nvPicPr>
            <p:cNvPr id="4" name="그림 8">
              <a:extLst>
                <a:ext uri="{FF2B5EF4-FFF2-40B4-BE49-F238E27FC236}">
                  <a16:creationId xmlns:a16="http://schemas.microsoft.com/office/drawing/2014/main" id="{A1977D88-7B00-E71D-20EA-00B4B6B1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0416C693-49DB-46AD-A3B7-1B444993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0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777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주요 기능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1.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메모 기능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605601" y="476406"/>
            <a:ext cx="5714300" cy="2233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2000" b="1" dirty="0"/>
              <a:t>메모 입력 전</a:t>
            </a:r>
            <a:endParaRPr lang="en-US" altLang="ko-K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A085E-5126-2028-BB73-BA7D6089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0" y="1979144"/>
            <a:ext cx="5673059" cy="4433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56D50-F40F-F94E-A90E-BC0FBD88C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02" y="1979144"/>
            <a:ext cx="5673059" cy="4433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24112-5BD3-DF9B-FDDB-1ABDDD88C4A1}"/>
              </a:ext>
            </a:extLst>
          </p:cNvPr>
          <p:cNvSpPr txBox="1"/>
          <p:nvPr/>
        </p:nvSpPr>
        <p:spPr>
          <a:xfrm>
            <a:off x="6403081" y="476406"/>
            <a:ext cx="5714300" cy="2233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2000" b="1" dirty="0"/>
              <a:t>메모 입력 후</a:t>
            </a:r>
            <a:endParaRPr lang="en-US" altLang="ko-KR" sz="2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8419A06-B445-9680-F9C1-0CF9C393E414}"/>
              </a:ext>
            </a:extLst>
          </p:cNvPr>
          <p:cNvSpPr/>
          <p:nvPr/>
        </p:nvSpPr>
        <p:spPr>
          <a:xfrm>
            <a:off x="1610591" y="2795155"/>
            <a:ext cx="4083627" cy="1174172"/>
          </a:xfrm>
          <a:prstGeom prst="roundRect">
            <a:avLst/>
          </a:prstGeom>
          <a:noFill/>
          <a:ln w="38100">
            <a:solidFill>
              <a:srgbClr val="DA8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EA21E7-372A-CF59-A317-1A6309548A8A}"/>
              </a:ext>
            </a:extLst>
          </p:cNvPr>
          <p:cNvSpPr/>
          <p:nvPr/>
        </p:nvSpPr>
        <p:spPr>
          <a:xfrm>
            <a:off x="9715500" y="2795155"/>
            <a:ext cx="1766455" cy="1174172"/>
          </a:xfrm>
          <a:prstGeom prst="roundRect">
            <a:avLst/>
          </a:prstGeom>
          <a:noFill/>
          <a:ln w="38100">
            <a:solidFill>
              <a:srgbClr val="DA8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01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94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과목별 공지사항</a:t>
            </a:r>
            <a:endParaRPr kumimoji="1" lang="en-US" altLang="ko-KR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8966028" y="1036305"/>
            <a:ext cx="4677828" cy="54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endParaRPr lang="ko-Kore-KR" altLang="ko-Kore-KR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56D366C-D6D9-A788-0C41-48177F7B7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8092" y="2567325"/>
            <a:ext cx="2286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BD8CA-72AA-DCA7-FB93-867FFD29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" y="1381235"/>
            <a:ext cx="8290137" cy="49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 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과목별 강의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41112-BA3D-E756-86B6-25D7786A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" y="1386610"/>
            <a:ext cx="6565900" cy="519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2A165-0E12-9359-ED54-589EF63E32B1}"/>
              </a:ext>
            </a:extLst>
          </p:cNvPr>
          <p:cNvSpPr txBox="1"/>
          <p:nvPr/>
        </p:nvSpPr>
        <p:spPr>
          <a:xfrm>
            <a:off x="7417546" y="2722103"/>
            <a:ext cx="4556322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필터 기능 사용하여 사용자가 강의를 정렬할 수 있게끔 함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9083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주요 기능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2.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강의 인덱싱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2BF65-8D40-B1C0-1603-DBE28F8F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28" y="1386610"/>
            <a:ext cx="6565900" cy="519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A8420-18A9-F836-1C85-60F3B11362A0}"/>
              </a:ext>
            </a:extLst>
          </p:cNvPr>
          <p:cNvSpPr txBox="1"/>
          <p:nvPr/>
        </p:nvSpPr>
        <p:spPr>
          <a:xfrm>
            <a:off x="7463266" y="2996423"/>
            <a:ext cx="4556322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체크</a:t>
            </a:r>
            <a:r>
              <a:rPr lang="en-US" altLang="ko-KR" sz="1700" dirty="0"/>
              <a:t>,</a:t>
            </a:r>
            <a:r>
              <a:rPr lang="ko-KR" altLang="en-US" sz="1700" dirty="0"/>
              <a:t> 별 표시의 인덱싱을 사용하여</a:t>
            </a:r>
            <a:br>
              <a:rPr lang="en-US" altLang="ko-KR" sz="1700" dirty="0"/>
            </a:br>
            <a:r>
              <a:rPr lang="ko-KR" altLang="en-US" sz="1700" dirty="0"/>
              <a:t>사용자가 들은 강의</a:t>
            </a:r>
            <a:r>
              <a:rPr lang="en-US" altLang="ko-KR" sz="1700" dirty="0"/>
              <a:t>,</a:t>
            </a:r>
            <a:r>
              <a:rPr lang="ko-KR" altLang="en-US" sz="1700" dirty="0"/>
              <a:t> 아직 듣지 않은 강의</a:t>
            </a:r>
            <a:r>
              <a:rPr lang="en-US" altLang="ko-KR" sz="1700" dirty="0"/>
              <a:t>,</a:t>
            </a:r>
            <a:r>
              <a:rPr lang="ko-KR" altLang="en-US" sz="1700" dirty="0"/>
              <a:t> 중요한 강의 등을 체크할 수 있도록 함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이 기능에도 필터 기능을 추가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5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과목별 과제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A8420-18A9-F836-1C85-60F3B11362A0}"/>
              </a:ext>
            </a:extLst>
          </p:cNvPr>
          <p:cNvSpPr txBox="1"/>
          <p:nvPr/>
        </p:nvSpPr>
        <p:spPr>
          <a:xfrm>
            <a:off x="7463266" y="2996423"/>
            <a:ext cx="4556322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 err="1"/>
              <a:t>최신순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ko-KR" altLang="en-US" sz="1700" dirty="0" err="1"/>
              <a:t>마감순</a:t>
            </a:r>
            <a:r>
              <a:rPr lang="ko-KR" altLang="en-US" sz="1700" dirty="0"/>
              <a:t> 별로 사용자가 과제 목록을 정렬할 수 있게끔 함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endParaRPr lang="en-US" altLang="ko-KR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3595A-FEEC-61D3-5A6F-C01E5415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03345"/>
            <a:ext cx="6629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주요기능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3.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과목별 자료실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A8420-18A9-F836-1C85-60F3B11362A0}"/>
              </a:ext>
            </a:extLst>
          </p:cNvPr>
          <p:cNvSpPr txBox="1"/>
          <p:nvPr/>
        </p:nvSpPr>
        <p:spPr>
          <a:xfrm>
            <a:off x="7463266" y="2996423"/>
            <a:ext cx="4556322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강의 컨텐츠에 올라오는 자료</a:t>
            </a:r>
            <a:r>
              <a:rPr lang="en-US" altLang="ko-KR" sz="1700" dirty="0"/>
              <a:t>,</a:t>
            </a:r>
            <a:r>
              <a:rPr lang="ko-KR" altLang="en-US" sz="1700" dirty="0"/>
              <a:t> 수업 자료실에 있는 자료 한번에 리스트업</a:t>
            </a:r>
            <a:endParaRPr lang="en-US" altLang="ko-KR" sz="1700" dirty="0"/>
          </a:p>
          <a:p>
            <a:r>
              <a:rPr lang="ko-KR" altLang="en-US" sz="1700" dirty="0"/>
              <a:t>라디오 버튼을 이용하여 강의 컨텐츠</a:t>
            </a:r>
            <a:r>
              <a:rPr lang="en-US" altLang="ko-KR" sz="1700" dirty="0"/>
              <a:t>,</a:t>
            </a:r>
            <a:r>
              <a:rPr lang="ko-KR" altLang="en-US" sz="1700" dirty="0"/>
              <a:t> 자료실 각각에 있는 자료 확인 가능</a:t>
            </a:r>
            <a:endParaRPr lang="en-US" altLang="ko-KR" sz="1700" dirty="0"/>
          </a:p>
          <a:p>
            <a:r>
              <a:rPr lang="ko-KR" altLang="en-US" sz="1700" dirty="0"/>
              <a:t>강의 컨텐츠의 경우 주차 입력을 하면 해당 주차의 자료만 확인 가능</a:t>
            </a:r>
            <a:endParaRPr lang="en-US" altLang="ko-KR" sz="1700" dirty="0"/>
          </a:p>
          <a:p>
            <a:r>
              <a:rPr lang="ko-KR" altLang="en-US" sz="1700" dirty="0"/>
              <a:t>전체 혹은 선택적으로 한번에 다운로드 가능 </a:t>
            </a:r>
            <a:endParaRPr lang="en-US" altLang="ko-KR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1A15C-D8FB-99BB-E1EE-1B4EBBE9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86610"/>
            <a:ext cx="66294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206579" y="2918460"/>
            <a:ext cx="5871735" cy="856884"/>
            <a:chOff x="3230165" y="3135340"/>
            <a:chExt cx="5871735" cy="856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275885" y="3135340"/>
              <a:ext cx="5826015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진행 상황 및 역할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230165" y="3138144"/>
              <a:ext cx="5826015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진행 상황 및 역할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. 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 상황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13">
            <a:extLst>
              <a:ext uri="{FF2B5EF4-FFF2-40B4-BE49-F238E27FC236}">
                <a16:creationId xmlns:a16="http://schemas.microsoft.com/office/drawing/2014/main" id="{48AC6862-2A38-E053-2C52-852A8BC4AED0}"/>
              </a:ext>
            </a:extLst>
          </p:cNvPr>
          <p:cNvSpPr/>
          <p:nvPr/>
        </p:nvSpPr>
        <p:spPr>
          <a:xfrm>
            <a:off x="4542859" y="1660689"/>
            <a:ext cx="6725531" cy="3855478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9898C1-C432-D289-68A4-1054B43809BA}"/>
              </a:ext>
            </a:extLst>
          </p:cNvPr>
          <p:cNvSpPr/>
          <p:nvPr/>
        </p:nvSpPr>
        <p:spPr>
          <a:xfrm>
            <a:off x="923609" y="1665369"/>
            <a:ext cx="3310348" cy="1891044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30" y="746688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기술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스택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7172" name="Picture 4" descr="Figma – 피그마 사용설명서 (도움말) | 비즈로그 :: BIZLOG">
            <a:extLst>
              <a:ext uri="{FF2B5EF4-FFF2-40B4-BE49-F238E27FC236}">
                <a16:creationId xmlns:a16="http://schemas.microsoft.com/office/drawing/2014/main" id="{80F00395-F547-EE71-1337-B9C00BF64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58" y="2366101"/>
            <a:ext cx="2061520" cy="103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A108A0-9C68-37D3-682F-8ABB33BF93C6}"/>
              </a:ext>
            </a:extLst>
          </p:cNvPr>
          <p:cNvSpPr txBox="1"/>
          <p:nvPr/>
        </p:nvSpPr>
        <p:spPr>
          <a:xfrm>
            <a:off x="1433964" y="1895687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Design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3409C6C-FFE2-0A47-4C87-45CA642B8A3B}"/>
              </a:ext>
            </a:extLst>
          </p:cNvPr>
          <p:cNvSpPr/>
          <p:nvPr/>
        </p:nvSpPr>
        <p:spPr>
          <a:xfrm>
            <a:off x="923609" y="3629803"/>
            <a:ext cx="3310348" cy="1891044"/>
          </a:xfrm>
          <a:prstGeom prst="roundRect">
            <a:avLst>
              <a:gd name="adj" fmla="val 8871"/>
            </a:avLst>
          </a:prstGeom>
          <a:solidFill>
            <a:srgbClr val="86C3D5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BAC46-E78C-6BF5-B6B8-534187DFA1C1}"/>
              </a:ext>
            </a:extLst>
          </p:cNvPr>
          <p:cNvSpPr txBox="1"/>
          <p:nvPr/>
        </p:nvSpPr>
        <p:spPr>
          <a:xfrm>
            <a:off x="1433964" y="3860121"/>
            <a:ext cx="23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협업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21" name="Picture 24" descr="Git 이란?">
            <a:extLst>
              <a:ext uri="{FF2B5EF4-FFF2-40B4-BE49-F238E27FC236}">
                <a16:creationId xmlns:a16="http://schemas.microsoft.com/office/drawing/2014/main" id="{026E82C3-580F-8FB2-88CC-83E330829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10770" r="5459" b="13718"/>
          <a:stretch/>
        </p:blipFill>
        <p:spPr bwMode="auto">
          <a:xfrm>
            <a:off x="1252719" y="4351983"/>
            <a:ext cx="1201087" cy="9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GitHub 기본">
            <a:extLst>
              <a:ext uri="{FF2B5EF4-FFF2-40B4-BE49-F238E27FC236}">
                <a16:creationId xmlns:a16="http://schemas.microsoft.com/office/drawing/2014/main" id="{9FFBA456-42C8-690A-521F-B4894BD85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t="5607" r="23030" b="10536"/>
          <a:stretch/>
        </p:blipFill>
        <p:spPr bwMode="auto">
          <a:xfrm>
            <a:off x="2833545" y="4351983"/>
            <a:ext cx="1086020" cy="9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36121-6ADF-9E2B-31D4-2ECF86C9819A}"/>
              </a:ext>
            </a:extLst>
          </p:cNvPr>
          <p:cNvSpPr txBox="1"/>
          <p:nvPr/>
        </p:nvSpPr>
        <p:spPr>
          <a:xfrm>
            <a:off x="5702588" y="2126519"/>
            <a:ext cx="440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</a:t>
            </a:r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&amp;</a:t>
            </a:r>
            <a:r>
              <a:rPr kumimoji="1" lang="ko-KR" altLang="en-US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344C53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endParaRPr kumimoji="1" lang="ko-Kore-KR" altLang="en-US" sz="2400" dirty="0">
              <a:solidFill>
                <a:srgbClr val="344C53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2" name="Picture 2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CC2C587A-A424-FB41-BE8E-F8A556E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67" y="2785563"/>
            <a:ext cx="2032327" cy="9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ost-thumbnail">
            <a:extLst>
              <a:ext uri="{FF2B5EF4-FFF2-40B4-BE49-F238E27FC236}">
                <a16:creationId xmlns:a16="http://schemas.microsoft.com/office/drawing/2014/main" id="{4B5546DB-BE47-8B6C-C44F-834276591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b="9719"/>
          <a:stretch/>
        </p:blipFill>
        <p:spPr bwMode="auto">
          <a:xfrm>
            <a:off x="8508770" y="2835379"/>
            <a:ext cx="2112972" cy="8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크롬 익스텐션] - 아키텍처와 튜토리얼">
            <a:extLst>
              <a:ext uri="{FF2B5EF4-FFF2-40B4-BE49-F238E27FC236}">
                <a16:creationId xmlns:a16="http://schemas.microsoft.com/office/drawing/2014/main" id="{CB3AA005-7BC3-1FD3-61DD-26ED523D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70" y="4056737"/>
            <a:ext cx="2112972" cy="9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xios-logo - CarePredict">
            <a:extLst>
              <a:ext uri="{FF2B5EF4-FFF2-40B4-BE49-F238E27FC236}">
                <a16:creationId xmlns:a16="http://schemas.microsoft.com/office/drawing/2014/main" id="{48CF8B97-2717-E30B-E6FE-3ECB101B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002" y="4090953"/>
            <a:ext cx="2112016" cy="9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30" y="746688"/>
            <a:ext cx="415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 - 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컴포넌트 제작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98531-72E7-ED8A-2634-442FFD7C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0" y="1393707"/>
            <a:ext cx="7258027" cy="5026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A9F86-7C32-3571-2720-552D4866BD99}"/>
              </a:ext>
            </a:extLst>
          </p:cNvPr>
          <p:cNvSpPr txBox="1"/>
          <p:nvPr/>
        </p:nvSpPr>
        <p:spPr>
          <a:xfrm>
            <a:off x="8232140" y="3907102"/>
            <a:ext cx="3675380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제작 컴포넌트 리스트</a:t>
            </a:r>
            <a:endParaRPr lang="en-US" altLang="ko-KR" sz="1700" dirty="0"/>
          </a:p>
          <a:p>
            <a:r>
              <a:rPr lang="en-US" altLang="ko-KR" sz="1700" dirty="0"/>
              <a:t>Sidebar</a:t>
            </a:r>
          </a:p>
          <a:p>
            <a:r>
              <a:rPr lang="en-US" altLang="ko-KR" sz="1700" dirty="0"/>
              <a:t>Card (</a:t>
            </a:r>
            <a:r>
              <a:rPr lang="ko-KR" altLang="en-US" sz="1700" dirty="0"/>
              <a:t>대시보드에서 사용할 </a:t>
            </a:r>
            <a:r>
              <a:rPr lang="en-US" altLang="ko-KR" sz="1700" dirty="0"/>
              <a:t>card)</a:t>
            </a:r>
          </a:p>
          <a:p>
            <a:r>
              <a:rPr lang="en-US" altLang="ko-KR" sz="1700" dirty="0"/>
              <a:t>Tab (</a:t>
            </a:r>
            <a:r>
              <a:rPr lang="ko-KR" altLang="en-US" sz="1700" dirty="0"/>
              <a:t>강의</a:t>
            </a:r>
            <a:r>
              <a:rPr lang="en-US" altLang="ko-KR" sz="1700" dirty="0"/>
              <a:t> </a:t>
            </a:r>
            <a:r>
              <a:rPr lang="ko-KR" altLang="en-US" sz="1700" dirty="0"/>
              <a:t>별 사용할 </a:t>
            </a:r>
            <a:r>
              <a:rPr lang="en-US" altLang="ko-KR" sz="1700" dirty="0"/>
              <a:t>tab)</a:t>
            </a:r>
          </a:p>
          <a:p>
            <a:r>
              <a:rPr lang="en-US" altLang="ko-KR" sz="1700" dirty="0"/>
              <a:t>Tag (</a:t>
            </a:r>
            <a:r>
              <a:rPr lang="ko-KR" altLang="en-US" sz="1700" dirty="0"/>
              <a:t>강의 출석</a:t>
            </a:r>
            <a:r>
              <a:rPr lang="en-US" altLang="ko-KR" sz="1700" dirty="0"/>
              <a:t>,</a:t>
            </a:r>
            <a:r>
              <a:rPr lang="ko-KR" altLang="en-US" sz="1700" dirty="0"/>
              <a:t> 결석</a:t>
            </a:r>
            <a:r>
              <a:rPr lang="en-US" altLang="ko-KR" sz="1700" dirty="0"/>
              <a:t>,</a:t>
            </a:r>
            <a:r>
              <a:rPr lang="ko-KR" altLang="en-US" sz="1700" dirty="0"/>
              <a:t> 미결</a:t>
            </a:r>
            <a:r>
              <a:rPr lang="en-US" altLang="ko-KR" sz="1700" dirty="0"/>
              <a:t>,</a:t>
            </a:r>
            <a:r>
              <a:rPr lang="ko-KR" altLang="en-US" sz="1700" dirty="0"/>
              <a:t> 과제 제출 등</a:t>
            </a:r>
            <a:r>
              <a:rPr lang="en-US" altLang="ko-KR" sz="1700" dirty="0"/>
              <a:t>..)</a:t>
            </a:r>
          </a:p>
          <a:p>
            <a:r>
              <a:rPr lang="en-US" altLang="ko-KR" sz="1700" dirty="0"/>
              <a:t>Dropdown (</a:t>
            </a:r>
            <a:r>
              <a:rPr lang="ko-KR" altLang="en-US" sz="1700" dirty="0"/>
              <a:t>강의</a:t>
            </a:r>
            <a:r>
              <a:rPr lang="en-US" altLang="ko-KR" sz="1700" dirty="0"/>
              <a:t>,</a:t>
            </a:r>
            <a:r>
              <a:rPr lang="ko-KR" altLang="en-US" sz="1700" dirty="0"/>
              <a:t> 과제 정렬용</a:t>
            </a:r>
            <a:r>
              <a:rPr lang="en-US" altLang="ko-KR" sz="1700" dirty="0"/>
              <a:t>)</a:t>
            </a:r>
          </a:p>
          <a:p>
            <a:r>
              <a:rPr lang="en-US" altLang="ko-KR" sz="1700" dirty="0"/>
              <a:t>Radio button (</a:t>
            </a:r>
            <a:r>
              <a:rPr lang="ko-KR" altLang="en-US" sz="1700" dirty="0"/>
              <a:t>자료실에서 사용할 </a:t>
            </a:r>
            <a:r>
              <a:rPr lang="en-US" altLang="ko-KR" sz="1700" dirty="0"/>
              <a:t>radio button)</a:t>
            </a:r>
          </a:p>
          <a:p>
            <a:r>
              <a:rPr lang="en-US" altLang="ko-KR" sz="1700" dirty="0"/>
              <a:t>Table (</a:t>
            </a:r>
            <a:r>
              <a:rPr lang="ko-KR" altLang="en-US" sz="1700" dirty="0"/>
              <a:t>공지사항</a:t>
            </a:r>
            <a:r>
              <a:rPr lang="en-US" altLang="ko-KR" sz="1700" dirty="0"/>
              <a:t>,</a:t>
            </a:r>
            <a:r>
              <a:rPr lang="ko-KR" altLang="en-US" sz="1700" dirty="0"/>
              <a:t> 강의 등</a:t>
            </a:r>
            <a:r>
              <a:rPr lang="en-US" altLang="ko-KR" sz="1700" dirty="0"/>
              <a:t>)</a:t>
            </a:r>
          </a:p>
          <a:p>
            <a:r>
              <a:rPr lang="en-US" altLang="ko-KR" sz="1700" dirty="0"/>
              <a:t>Checkbox</a:t>
            </a:r>
            <a:r>
              <a:rPr lang="ko-KR" altLang="en-US" sz="1700" dirty="0"/>
              <a:t> </a:t>
            </a:r>
            <a:r>
              <a:rPr lang="en-US" altLang="ko-KR" sz="1700" dirty="0"/>
              <a:t>(</a:t>
            </a:r>
            <a:r>
              <a:rPr lang="ko-KR" altLang="en-US" sz="1700" dirty="0"/>
              <a:t>자료실 다운로드 여부 확인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endParaRPr lang="ko-Kore-KR" altLang="ko-Kore-KR" sz="1700" dirty="0"/>
          </a:p>
        </p:txBody>
      </p:sp>
    </p:spTree>
    <p:extLst>
      <p:ext uri="{BB962C8B-B14F-4D97-AF65-F5344CB8AC3E}">
        <p14:creationId xmlns:p14="http://schemas.microsoft.com/office/powerpoint/2010/main" val="3156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601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 - 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페이지 구현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(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전체 대시보드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)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AF53D-4ED6-0BE2-ADCE-C555AE43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45491"/>
            <a:ext cx="9025243" cy="49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675409" y="457200"/>
            <a:ext cx="234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solidFill>
                  <a:srgbClr val="86C3D5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Index</a:t>
            </a:r>
            <a:endParaRPr kumimoji="1" lang="ko-Kore-KR" altLang="en-US" sz="3200" dirty="0">
              <a:solidFill>
                <a:srgbClr val="86C3D5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03A00BE-B0EA-4D49-AA8B-910056E6DD7F}"/>
              </a:ext>
            </a:extLst>
          </p:cNvPr>
          <p:cNvCxnSpPr>
            <a:cxnSpLocks/>
          </p:cNvCxnSpPr>
          <p:nvPr/>
        </p:nvCxnSpPr>
        <p:spPr>
          <a:xfrm>
            <a:off x="746931" y="1129209"/>
            <a:ext cx="5322175" cy="0"/>
          </a:xfrm>
          <a:prstGeom prst="line">
            <a:avLst/>
          </a:prstGeom>
          <a:ln w="25400">
            <a:solidFill>
              <a:srgbClr val="86C3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7A302-4FF8-C1A1-B0BE-87E659F64427}"/>
              </a:ext>
            </a:extLst>
          </p:cNvPr>
          <p:cNvSpPr txBox="1"/>
          <p:nvPr/>
        </p:nvSpPr>
        <p:spPr>
          <a:xfrm>
            <a:off x="746931" y="1788459"/>
            <a:ext cx="4994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1.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프로젝트 의의</a:t>
            </a:r>
            <a:endParaRPr kumimoji="1" lang="en-US" altLang="ko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프로젝트 목표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AF89F-68C2-CBEF-1022-D7ACE006EAB4}"/>
              </a:ext>
            </a:extLst>
          </p:cNvPr>
          <p:cNvSpPr txBox="1"/>
          <p:nvPr/>
        </p:nvSpPr>
        <p:spPr>
          <a:xfrm>
            <a:off x="746931" y="2810470"/>
            <a:ext cx="4994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2. UI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디자인 소개</a:t>
            </a:r>
            <a:endParaRPr kumimoji="1" lang="en-US" altLang="ko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기능 및 구현 방식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B8A28-BF51-12C5-CB1B-E1A958E9DD7E}"/>
              </a:ext>
            </a:extLst>
          </p:cNvPr>
          <p:cNvSpPr txBox="1"/>
          <p:nvPr/>
        </p:nvSpPr>
        <p:spPr>
          <a:xfrm>
            <a:off x="746931" y="3733808"/>
            <a:ext cx="8087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3.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진행 상황</a:t>
            </a:r>
            <a:endParaRPr kumimoji="1" lang="en-US" altLang="ko-Kore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r>
              <a:rPr kumimoji="1" lang="en-US" altLang="ko-Kore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   </a:t>
            </a:r>
            <a:r>
              <a:rPr kumimoji="1"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프로젝트 일정 및 역할</a:t>
            </a:r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54BB65-79FB-D0B7-D855-8B0309A8812F}"/>
              </a:ext>
            </a:extLst>
          </p:cNvPr>
          <p:cNvSpPr/>
          <p:nvPr/>
        </p:nvSpPr>
        <p:spPr>
          <a:xfrm>
            <a:off x="9699193" y="1063468"/>
            <a:ext cx="3865282" cy="3865282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B76AF9-2C37-27F3-86E2-C822E4FDD6EF}"/>
              </a:ext>
            </a:extLst>
          </p:cNvPr>
          <p:cNvSpPr/>
          <p:nvPr/>
        </p:nvSpPr>
        <p:spPr>
          <a:xfrm>
            <a:off x="8242300" y="3549134"/>
            <a:ext cx="4676520" cy="4676520"/>
          </a:xfrm>
          <a:prstGeom prst="ellipse">
            <a:avLst/>
          </a:prstGeom>
          <a:noFill/>
          <a:ln w="254000">
            <a:solidFill>
              <a:srgbClr val="86C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DF12C-13AB-016F-8150-33CE6343DEB6}"/>
              </a:ext>
            </a:extLst>
          </p:cNvPr>
          <p:cNvSpPr txBox="1"/>
          <p:nvPr/>
        </p:nvSpPr>
        <p:spPr>
          <a:xfrm>
            <a:off x="746930" y="4657146"/>
            <a:ext cx="8087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4</a:t>
            </a:r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 </a:t>
            </a:r>
            <a:r>
              <a:rPr kumimoji="1" lang="ko-KR" altLang="en-US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시연</a:t>
            </a:r>
            <a:endParaRPr kumimoji="1" lang="en-US" altLang="ko-Kore-KR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834B7-A75C-AA99-39E4-E46ED48BDABE}"/>
              </a:ext>
            </a:extLst>
          </p:cNvPr>
          <p:cNvSpPr txBox="1"/>
          <p:nvPr/>
        </p:nvSpPr>
        <p:spPr>
          <a:xfrm>
            <a:off x="746930" y="5549597"/>
            <a:ext cx="8087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5</a:t>
            </a:r>
            <a:r>
              <a:rPr kumimoji="1" lang="en-US" altLang="ko-Kore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 Trial and Error</a:t>
            </a:r>
          </a:p>
          <a:p>
            <a:endParaRPr kumimoji="1" lang="ko-Kore-KR" altLang="en-US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402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62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 - 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페이지 구현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과목별 페이지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)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00B84-A23C-D6E9-E8C7-C5F6EAE4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345491"/>
            <a:ext cx="9010985" cy="49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706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 - 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페이지 구현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공지사항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)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66010-A863-2715-8307-82E8D4B4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93707"/>
            <a:ext cx="9118348" cy="49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411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강의정보 조회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C5D0A5B-C8DF-1BF2-0757-14BD10ED4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t="11806" r="5820" b="12704"/>
          <a:stretch/>
        </p:blipFill>
        <p:spPr>
          <a:xfrm>
            <a:off x="625630" y="2012386"/>
            <a:ext cx="924452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411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학생정보 조회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59A1C0-21DB-C734-3DC2-566AEFAD5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7619" r="6168" b="8027"/>
          <a:stretch/>
        </p:blipFill>
        <p:spPr>
          <a:xfrm>
            <a:off x="571500" y="1500756"/>
            <a:ext cx="7093951" cy="49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411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강의내용 조회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37D798E-AE25-B9A7-C49A-3C7A45F6B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5714" r="5193" b="5850"/>
          <a:stretch/>
        </p:blipFill>
        <p:spPr>
          <a:xfrm>
            <a:off x="625630" y="1345491"/>
            <a:ext cx="6079970" cy="51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4110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과제정보 조회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1D3E509-369D-F50E-A03E-9AA8D31BB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7380" r="4030" b="7995"/>
          <a:stretch/>
        </p:blipFill>
        <p:spPr>
          <a:xfrm>
            <a:off x="646465" y="1538474"/>
            <a:ext cx="10871619" cy="49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48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인증 토큰 가져오기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EBB15B-6FE7-D3B0-6E3A-30EBDD3C9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4218" r="5345" b="51361"/>
          <a:stretch/>
        </p:blipFill>
        <p:spPr>
          <a:xfrm>
            <a:off x="571500" y="1393707"/>
            <a:ext cx="7865932" cy="51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64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새 창 열기 및 쿠키 가져오기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56D9353-19CC-4388-F4D8-0C1EE8C7D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t="6530" r="5012" b="6667"/>
          <a:stretch/>
        </p:blipFill>
        <p:spPr>
          <a:xfrm>
            <a:off x="571500" y="1393707"/>
            <a:ext cx="7672827" cy="52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진행상황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3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64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–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데이터 정리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802506-3DD3-CF2E-457C-7D64A5341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437" r="5944" b="11966"/>
          <a:stretch/>
        </p:blipFill>
        <p:spPr>
          <a:xfrm>
            <a:off x="571500" y="1793785"/>
            <a:ext cx="8273855" cy="4007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426FC-5A90-2281-E76C-2F6AA473FC32}"/>
              </a:ext>
            </a:extLst>
          </p:cNvPr>
          <p:cNvSpPr txBox="1"/>
          <p:nvPr/>
        </p:nvSpPr>
        <p:spPr>
          <a:xfrm>
            <a:off x="9245931" y="3090712"/>
            <a:ext cx="3675380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en-US" altLang="ko-Kore-KR" sz="1700" dirty="0"/>
              <a:t>Class Transformer</a:t>
            </a:r>
            <a:endParaRPr lang="ko-Kore-KR" altLang="ko-Kore-KR" sz="1700" dirty="0"/>
          </a:p>
        </p:txBody>
      </p:sp>
    </p:spTree>
    <p:extLst>
      <p:ext uri="{BB962C8B-B14F-4D97-AF65-F5344CB8AC3E}">
        <p14:creationId xmlns:p14="http://schemas.microsoft.com/office/powerpoint/2010/main" val="6241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계획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4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일정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A6821-1260-DB5D-66F0-0B73B4CBA647}"/>
              </a:ext>
            </a:extLst>
          </p:cNvPr>
          <p:cNvSpPr txBox="1"/>
          <p:nvPr/>
        </p:nvSpPr>
        <p:spPr>
          <a:xfrm>
            <a:off x="8214546" y="588102"/>
            <a:ext cx="3092450" cy="81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algn="r"/>
            <a:r>
              <a:rPr lang="ko-KR" altLang="en-US" sz="1400" b="1" dirty="0" err="1"/>
              <a:t>프론트엔드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하솔비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옥시원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박지민</a:t>
            </a:r>
            <a:endParaRPr lang="en-US" altLang="ko-KR" sz="1400" b="1" dirty="0"/>
          </a:p>
          <a:p>
            <a:pPr algn="r"/>
            <a:r>
              <a:rPr lang="ko-KR" altLang="en-US" sz="1400" b="1" dirty="0" err="1"/>
              <a:t>백엔드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최재영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0225072F-6830-A98D-DE15-0769588C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52659"/>
              </p:ext>
            </p:extLst>
          </p:nvPr>
        </p:nvGraphicFramePr>
        <p:xfrm>
          <a:off x="890598" y="1605264"/>
          <a:ext cx="10416398" cy="4470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6504">
                  <a:extLst>
                    <a:ext uri="{9D8B030D-6E8A-4147-A177-3AD203B41FA5}">
                      <a16:colId xmlns:a16="http://schemas.microsoft.com/office/drawing/2014/main" val="3685564941"/>
                    </a:ext>
                  </a:extLst>
                </a:gridCol>
                <a:gridCol w="1011582">
                  <a:extLst>
                    <a:ext uri="{9D8B030D-6E8A-4147-A177-3AD203B41FA5}">
                      <a16:colId xmlns:a16="http://schemas.microsoft.com/office/drawing/2014/main" val="686892222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722198753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380263677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49057444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472753722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859475354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290385993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398048922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1130441726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685967190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1951229181"/>
                    </a:ext>
                  </a:extLst>
                </a:gridCol>
                <a:gridCol w="714392">
                  <a:extLst>
                    <a:ext uri="{9D8B030D-6E8A-4147-A177-3AD203B41FA5}">
                      <a16:colId xmlns:a16="http://schemas.microsoft.com/office/drawing/2014/main" val="213755532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작업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담당자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9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10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42370"/>
                  </a:ext>
                </a:extLst>
              </a:tr>
              <a:tr h="1927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5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2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3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1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2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3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4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5</a:t>
                      </a:r>
                      <a:r>
                        <a:rPr lang="ko-KR" altLang="en-US" sz="14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3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기능 구체화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2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개발 세부 계획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82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UX/UI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프론트엔드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DB 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90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API 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명세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89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웹페이지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프론트엔드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Background.js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Content.js</a:t>
                      </a:r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백엔드</a:t>
                      </a:r>
                      <a:endParaRPr lang="ko-KR" altLang="en-US" sz="12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58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8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9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앱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 anchor="ctr">
                    <a:solidFill>
                      <a:srgbClr val="344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3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38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381482" y="2922270"/>
            <a:ext cx="5439922" cy="861666"/>
            <a:chOff x="3405068" y="3139150"/>
            <a:chExt cx="5439922" cy="8616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의의 및 목표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405068" y="3146736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의의 및 목표</a:t>
              </a:r>
              <a:endPara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1. 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의의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2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206579" y="2918460"/>
            <a:ext cx="5871735" cy="879744"/>
            <a:chOff x="3230165" y="3135340"/>
            <a:chExt cx="5871735" cy="879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275885" y="3135340"/>
              <a:ext cx="5826015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시연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230165" y="3161004"/>
              <a:ext cx="5826015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시연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4.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시연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5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시연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64629" y="746688"/>
            <a:ext cx="64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시연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데이터 연결 전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)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9" name="시연.mp4">
            <a:hlinkClick r:id="" action="ppaction://media"/>
            <a:extLst>
              <a:ext uri="{FF2B5EF4-FFF2-40B4-BE49-F238E27FC236}">
                <a16:creationId xmlns:a16="http://schemas.microsoft.com/office/drawing/2014/main" id="{5006A08C-F005-668D-DB7A-0EDD47D62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67591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3BC4D47-78D5-8945-8243-4AB46C93B72E}"/>
              </a:ext>
            </a:extLst>
          </p:cNvPr>
          <p:cNvGrpSpPr/>
          <p:nvPr/>
        </p:nvGrpSpPr>
        <p:grpSpPr>
          <a:xfrm>
            <a:off x="3206579" y="2918460"/>
            <a:ext cx="5871735" cy="879744"/>
            <a:chOff x="3230165" y="3135340"/>
            <a:chExt cx="5871735" cy="879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F6CC8-0202-9148-A092-1E2722E714EA}"/>
                </a:ext>
              </a:extLst>
            </p:cNvPr>
            <p:cNvSpPr txBox="1"/>
            <p:nvPr/>
          </p:nvSpPr>
          <p:spPr>
            <a:xfrm>
              <a:off x="3275885" y="3135340"/>
              <a:ext cx="5826015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Trial and Error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6FCC-9FD9-0F47-A174-B13DEF39AC83}"/>
                </a:ext>
              </a:extLst>
            </p:cNvPr>
            <p:cNvSpPr txBox="1"/>
            <p:nvPr/>
          </p:nvSpPr>
          <p:spPr>
            <a:xfrm>
              <a:off x="3230165" y="3161004"/>
              <a:ext cx="5826015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Trial and Error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4AB8A94C-2655-6044-9CBE-B8CEBF174253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5.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Trial and Error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A127F66-32A8-774D-99C3-25613F7F5B11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10914B-1D3C-E74F-8B9C-5E7931D0B2C4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Trial and Error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5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설정 및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frontend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2B421AE-819A-B580-20BB-0961909BA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12914"/>
              </p:ext>
            </p:extLst>
          </p:nvPr>
        </p:nvGraphicFramePr>
        <p:xfrm>
          <a:off x="1034716" y="1596808"/>
          <a:ext cx="10122568" cy="434822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15511">
                  <a:extLst>
                    <a:ext uri="{9D8B030D-6E8A-4147-A177-3AD203B41FA5}">
                      <a16:colId xmlns:a16="http://schemas.microsoft.com/office/drawing/2014/main" val="942421721"/>
                    </a:ext>
                  </a:extLst>
                </a:gridCol>
                <a:gridCol w="4707057">
                  <a:extLst>
                    <a:ext uri="{9D8B030D-6E8A-4147-A177-3AD203B41FA5}">
                      <a16:colId xmlns:a16="http://schemas.microsoft.com/office/drawing/2014/main" val="1192213002"/>
                    </a:ext>
                  </a:extLst>
                </a:gridCol>
              </a:tblGrid>
              <a:tr h="453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Issue</a:t>
                      </a:r>
                      <a:endParaRPr lang="ko-KR" altLang="en-US" sz="20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Trial</a:t>
                      </a:r>
                      <a:endParaRPr lang="ko-KR" altLang="en-US" sz="2000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076207"/>
                  </a:ext>
                </a:extLst>
              </a:tr>
              <a:tr h="877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Popup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형태가 아닌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,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화면의 일부처럼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page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를 </a:t>
                      </a:r>
                      <a:endParaRPr lang="en-US" altLang="ko-KR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사용하지 못하는 문제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&lt;</a:t>
                      </a:r>
                      <a:r>
                        <a:rPr lang="en-US" altLang="ko-KR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Iframe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&gt; tag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사용</a:t>
                      </a:r>
                      <a:endParaRPr lang="en-US" altLang="ko-KR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  <a:p>
                      <a:pPr latinLnBrk="1"/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051235"/>
                  </a:ext>
                </a:extLst>
              </a:tr>
              <a:tr h="715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프로젝트에서 사용하는 </a:t>
                      </a:r>
                      <a:endParaRPr lang="en-US" altLang="ko-KR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  <a:p>
                      <a:pPr latinLnBrk="1"/>
                      <a:r>
                        <a:rPr lang="en-US" altLang="ko-KR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tsx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포맷을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DOM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이 해석하지 못하는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issue</a:t>
                      </a:r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React Dom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7755"/>
                  </a:ext>
                </a:extLst>
              </a:tr>
              <a:tr h="1047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수정사항 환경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매번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chrome extension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을 새로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load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해야 하는 문제점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새로운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configure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추가로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dirty="0" err="1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npm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run dev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를 통해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Local host server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에서 </a:t>
                      </a:r>
                      <a:endParaRPr lang="en-US" altLang="ko-KR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실시간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12556"/>
                  </a:ext>
                </a:extLst>
              </a:tr>
              <a:tr h="12541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Chrome extension test </a:t>
                      </a:r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Build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할 때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,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mode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변경</a:t>
                      </a:r>
                      <a:endParaRPr lang="en-US" altLang="ko-KR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</a:rPr>
                        <a:t>Development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     Production</a:t>
                      </a:r>
                    </a:p>
                    <a:p>
                      <a:pPr latinLnBrk="1"/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사용 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plug-in </a:t>
                      </a:r>
                      <a:r>
                        <a:rPr lang="ko-KR" altLang="en-US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개수 변화</a:t>
                      </a:r>
                      <a:r>
                        <a:rPr lang="en-US" altLang="ko-KR" dirty="0">
                          <a:latin typeface="NanumBarunGothicOTF YetHangul" panose="02000503000000000000" pitchFamily="2" charset="-128"/>
                          <a:ea typeface="NanumBarunGothicOTF YetHangul" panose="02000503000000000000" pitchFamily="2" charset="-128"/>
                          <a:sym typeface="Wingdings" panose="05000000000000000000" pitchFamily="2" charset="2"/>
                        </a:rPr>
                        <a:t>) </a:t>
                      </a:r>
                      <a:endParaRPr lang="ko-KR" altLang="en-US" dirty="0">
                        <a:latin typeface="NanumBarunGothicOTF YetHangul" panose="02000503000000000000" pitchFamily="2" charset="-128"/>
                        <a:ea typeface="NanumBarunGothicOTF YetHangul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24970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B54B38-2038-6D3D-3842-CE9B45F7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4" y="5087520"/>
            <a:ext cx="4900864" cy="6320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CA53A00-240F-DF1F-AEE6-CCF7B0A975CD}"/>
              </a:ext>
            </a:extLst>
          </p:cNvPr>
          <p:cNvSpPr/>
          <p:nvPr/>
        </p:nvSpPr>
        <p:spPr>
          <a:xfrm>
            <a:off x="7519842" y="5103562"/>
            <a:ext cx="176463" cy="1283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Trial and Error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5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backend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7B6C0-8E02-E914-F3F9-EE2611E7531E}"/>
              </a:ext>
            </a:extLst>
          </p:cNvPr>
          <p:cNvSpPr txBox="1"/>
          <p:nvPr/>
        </p:nvSpPr>
        <p:spPr>
          <a:xfrm>
            <a:off x="2455177" y="1529341"/>
            <a:ext cx="220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background</a:t>
            </a:r>
            <a:endParaRPr lang="ko-KR" altLang="en-US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45B72F3-43EE-7937-D1B2-7D5D3BD560CC}"/>
              </a:ext>
            </a:extLst>
          </p:cNvPr>
          <p:cNvSpPr txBox="1"/>
          <p:nvPr/>
        </p:nvSpPr>
        <p:spPr>
          <a:xfrm>
            <a:off x="7849298" y="1529341"/>
            <a:ext cx="2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content</a:t>
            </a:r>
            <a:endParaRPr lang="ko-KR" altLang="en-US" sz="2400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E8CF65D-A4EA-4EAD-76E5-A4A1071BBECC}"/>
              </a:ext>
            </a:extLst>
          </p:cNvPr>
          <p:cNvSpPr txBox="1"/>
          <p:nvPr/>
        </p:nvSpPr>
        <p:spPr>
          <a:xfrm>
            <a:off x="1758891" y="2505317"/>
            <a:ext cx="385054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웹 페이지 밖에서 작동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크롬의 이벤트를 모니터링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XMLHttpRequest</a:t>
            </a:r>
            <a:r>
              <a:rPr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CORS</a:t>
            </a: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불가능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Chrome API </a:t>
            </a: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모두 사용 가능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023771-7B76-41BE-6289-05E64838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32" y="4889747"/>
            <a:ext cx="4563611" cy="1032041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BAC57327-4458-0B00-65D4-9B200DEE35DC}"/>
              </a:ext>
            </a:extLst>
          </p:cNvPr>
          <p:cNvSpPr txBox="1"/>
          <p:nvPr/>
        </p:nvSpPr>
        <p:spPr>
          <a:xfrm>
            <a:off x="7136234" y="2393408"/>
            <a:ext cx="363243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웹 페이지 내에서 작동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DOM </a:t>
            </a: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읽고 쓰기 가능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XMLHttpRequest</a:t>
            </a:r>
            <a:r>
              <a:rPr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CORS </a:t>
            </a: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가능</a:t>
            </a:r>
            <a:endParaRPr lang="en-US" altLang="ko-KR" dirty="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Chrome API </a:t>
            </a:r>
            <a:r>
              <a:rPr lang="ko-KR" altLang="en-US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제한적 사용</a:t>
            </a:r>
          </a:p>
        </p:txBody>
      </p:sp>
      <p:pic>
        <p:nvPicPr>
          <p:cNvPr id="13" name="Picture 4" descr="Axios-logo - CarePredict">
            <a:extLst>
              <a:ext uri="{FF2B5EF4-FFF2-40B4-BE49-F238E27FC236}">
                <a16:creationId xmlns:a16="http://schemas.microsoft.com/office/drawing/2014/main" id="{C7D92285-EA70-91F6-737B-FE792F8C2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34" y="5030170"/>
            <a:ext cx="1675622" cy="7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E4190095-64D0-11CE-A6E0-8E8AED64222F}"/>
              </a:ext>
            </a:extLst>
          </p:cNvPr>
          <p:cNvSpPr txBox="1"/>
          <p:nvPr/>
        </p:nvSpPr>
        <p:spPr>
          <a:xfrm>
            <a:off x="8811856" y="5205712"/>
            <a:ext cx="153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 가능</a:t>
            </a:r>
          </a:p>
        </p:txBody>
      </p:sp>
    </p:spTree>
    <p:extLst>
      <p:ext uri="{BB962C8B-B14F-4D97-AF65-F5344CB8AC3E}">
        <p14:creationId xmlns:p14="http://schemas.microsoft.com/office/powerpoint/2010/main" val="15519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62FBD90-A19B-46D2-4741-69DFA6A015C1}"/>
              </a:ext>
            </a:extLst>
          </p:cNvPr>
          <p:cNvCxnSpPr>
            <a:cxnSpLocks/>
          </p:cNvCxnSpPr>
          <p:nvPr/>
        </p:nvCxnSpPr>
        <p:spPr>
          <a:xfrm>
            <a:off x="2562284" y="3589138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F29BEE-4BDB-2823-760C-8E415E1B7E87}"/>
              </a:ext>
            </a:extLst>
          </p:cNvPr>
          <p:cNvSpPr txBox="1"/>
          <p:nvPr/>
        </p:nvSpPr>
        <p:spPr>
          <a:xfrm>
            <a:off x="2336339" y="3784080"/>
            <a:ext cx="751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48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감사합니다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DACD053-C895-8341-4158-A7C4D8A5E89E}"/>
              </a:ext>
            </a:extLst>
          </p:cNvPr>
          <p:cNvCxnSpPr>
            <a:cxnSpLocks/>
          </p:cNvCxnSpPr>
          <p:nvPr/>
        </p:nvCxnSpPr>
        <p:spPr>
          <a:xfrm>
            <a:off x="2562284" y="5258611"/>
            <a:ext cx="70674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3">
            <a:extLst>
              <a:ext uri="{FF2B5EF4-FFF2-40B4-BE49-F238E27FC236}">
                <a16:creationId xmlns:a16="http://schemas.microsoft.com/office/drawing/2014/main" id="{E3068B68-CB0D-07C8-879C-65DEB5D1A762}"/>
              </a:ext>
            </a:extLst>
          </p:cNvPr>
          <p:cNvGrpSpPr/>
          <p:nvPr/>
        </p:nvGrpSpPr>
        <p:grpSpPr>
          <a:xfrm>
            <a:off x="5320648" y="1761847"/>
            <a:ext cx="1550702" cy="1246347"/>
            <a:chOff x="5479398" y="2022515"/>
            <a:chExt cx="1550702" cy="1246347"/>
          </a:xfrm>
        </p:grpSpPr>
        <p:pic>
          <p:nvPicPr>
            <p:cNvPr id="7" name="그림 8">
              <a:extLst>
                <a:ext uri="{FF2B5EF4-FFF2-40B4-BE49-F238E27FC236}">
                  <a16:creationId xmlns:a16="http://schemas.microsoft.com/office/drawing/2014/main" id="{F8424A82-E9C2-A3B9-F4A7-9812D6D4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8" name="그림 9">
              <a:extLst>
                <a:ext uri="{FF2B5EF4-FFF2-40B4-BE49-F238E27FC236}">
                  <a16:creationId xmlns:a16="http://schemas.microsoft.com/office/drawing/2014/main" id="{321854D7-6F1F-ED0E-7C51-AA8ABCAD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60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의의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기존 프로그램의 불편한 점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CCA22-C95C-24ED-7D3C-0757B6BFA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883" r="16951">
                        <a14:foregroundMark x1="3750" y1="40000" x2="3750" y2="40000"/>
                        <a14:foregroundMark x1="3864" y1="37273" x2="3864" y2="37273"/>
                        <a14:foregroundMark x1="3864" y1="57727" x2="3864" y2="57727"/>
                        <a14:foregroundMark x1="4659" y1="38636" x2="4659" y2="38636"/>
                      </a14:backgroundRemoval>
                    </a14:imgEffect>
                  </a14:imgLayer>
                </a14:imgProps>
              </a:ext>
            </a:extLst>
          </a:blip>
          <a:srcRect r="81166"/>
          <a:stretch/>
        </p:blipFill>
        <p:spPr>
          <a:xfrm>
            <a:off x="447589" y="2349529"/>
            <a:ext cx="2032990" cy="2698567"/>
          </a:xfrm>
          <a:prstGeom prst="rect">
            <a:avLst/>
          </a:prstGeom>
        </p:spPr>
      </p:pic>
      <p:pic>
        <p:nvPicPr>
          <p:cNvPr id="6" name="Picture 2" descr="노션(Notion)이란? 올인원 업무용 협업 도구 | 44BITS">
            <a:extLst>
              <a:ext uri="{FF2B5EF4-FFF2-40B4-BE49-F238E27FC236}">
                <a16:creationId xmlns:a16="http://schemas.microsoft.com/office/drawing/2014/main" id="{6D768243-D402-F0BD-22CA-38AF7CC7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8625" y1="15250" x2="28625" y2="15250"/>
                        <a14:backgroundMark x1="29000" y1="15250" x2="29000" y2="15250"/>
                        <a14:backgroundMark x1="29000" y1="15250" x2="29000" y2="15250"/>
                        <a14:backgroundMark x1="29000" y1="15250" x2="27125" y2="40000"/>
                        <a14:backgroundMark x1="29375" y1="46750" x2="29375" y2="28500"/>
                        <a14:backgroundMark x1="29375" y1="28500" x2="31750" y2="37500"/>
                        <a14:backgroundMark x1="34000" y1="13000" x2="60875" y2="13750"/>
                        <a14:backgroundMark x1="60875" y1="13750" x2="68250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201" y="4637327"/>
            <a:ext cx="3846571" cy="192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372FB-0071-67FE-837E-C58C0B1C4D1D}"/>
              </a:ext>
            </a:extLst>
          </p:cNvPr>
          <p:cNvSpPr txBox="1"/>
          <p:nvPr/>
        </p:nvSpPr>
        <p:spPr>
          <a:xfrm>
            <a:off x="3263912" y="2278777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sz="2400" dirty="0"/>
              <a:t>남은 강의 및 과제 체크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5DAA1-04F6-0D72-619A-2339C70B41AD}"/>
              </a:ext>
            </a:extLst>
          </p:cNvPr>
          <p:cNvSpPr txBox="1"/>
          <p:nvPr/>
        </p:nvSpPr>
        <p:spPr>
          <a:xfrm>
            <a:off x="3263912" y="4158308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sz="2400" dirty="0"/>
              <a:t>강의 정보</a:t>
            </a:r>
            <a:r>
              <a:rPr lang="en-US" altLang="ko-KR" sz="2400" dirty="0"/>
              <a:t>(</a:t>
            </a:r>
            <a:r>
              <a:rPr lang="ko-KR" altLang="en-US" sz="2400" dirty="0"/>
              <a:t>강의실</a:t>
            </a:r>
            <a:r>
              <a:rPr lang="en-US" altLang="ko-KR" sz="2400" dirty="0"/>
              <a:t>,</a:t>
            </a:r>
            <a:r>
              <a:rPr lang="ko-KR" altLang="en-US" sz="2400" dirty="0"/>
              <a:t> 중간</a:t>
            </a:r>
            <a:r>
              <a:rPr lang="en-US" altLang="ko-KR" sz="2400" dirty="0"/>
              <a:t>,</a:t>
            </a:r>
            <a:r>
              <a:rPr lang="ko-KR" altLang="en-US" sz="2400" dirty="0"/>
              <a:t> 기말 공지사항 등</a:t>
            </a:r>
            <a:r>
              <a:rPr lang="en-US" altLang="ko-KR" sz="2400" dirty="0"/>
              <a:t>)</a:t>
            </a:r>
            <a:r>
              <a:rPr lang="ko-KR" altLang="en-US" sz="2400" dirty="0"/>
              <a:t> 등 메모 가능 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0432-28C9-9F84-4085-838121F8B68C}"/>
              </a:ext>
            </a:extLst>
          </p:cNvPr>
          <p:cNvSpPr txBox="1"/>
          <p:nvPr/>
        </p:nvSpPr>
        <p:spPr>
          <a:xfrm>
            <a:off x="8030884" y="1988338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endParaRPr lang="en-US" altLang="ko-KR" sz="2400" dirty="0">
              <a:solidFill>
                <a:srgbClr val="DA86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DFA2FC-5FA6-E316-3E57-A2A7331C8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19" b="99057" l="2961" r="89803">
                        <a14:foregroundMark x1="44737" y1="57862" x2="44737" y2="57862"/>
                        <a14:foregroundMark x1="49013" y1="59119" x2="49013" y2="59119"/>
                        <a14:foregroundMark x1="54605" y1="58176" x2="54605" y2="58176"/>
                        <a14:foregroundMark x1="58882" y1="57233" x2="58882" y2="57233"/>
                        <a14:foregroundMark x1="6250" y1="82390" x2="6250" y2="82390"/>
                        <a14:foregroundMark x1="5263" y1="90881" x2="5263" y2="90881"/>
                        <a14:foregroundMark x1="5921" y1="90881" x2="5921" y2="90881"/>
                        <a14:foregroundMark x1="5263" y1="93711" x2="5263" y2="93711"/>
                        <a14:foregroundMark x1="5263" y1="93711" x2="5263" y2="93711"/>
                        <a14:foregroundMark x1="11184" y1="92767" x2="11184" y2="92767"/>
                        <a14:foregroundMark x1="28618" y1="87107" x2="28618" y2="87107"/>
                        <a14:foregroundMark x1="35197" y1="88679" x2="35197" y2="88679"/>
                        <a14:foregroundMark x1="57895" y1="87107" x2="57895" y2="87107"/>
                        <a14:foregroundMark x1="68421" y1="88994" x2="68421" y2="88994"/>
                        <a14:foregroundMark x1="55592" y1="99371" x2="55592" y2="99371"/>
                        <a14:foregroundMark x1="55592" y1="98428" x2="55592" y2="98428"/>
                        <a14:foregroundMark x1="87829" y1="91824" x2="87829" y2="91824"/>
                        <a14:foregroundMark x1="45066" y1="57862" x2="45066" y2="57862"/>
                        <a14:foregroundMark x1="50329" y1="54717" x2="50329" y2="54717"/>
                        <a14:foregroundMark x1="55921" y1="55975" x2="55921" y2="55975"/>
                        <a14:foregroundMark x1="54934" y1="59119" x2="54934" y2="59119"/>
                        <a14:foregroundMark x1="53289" y1="59119" x2="53289" y2="59119"/>
                        <a14:foregroundMark x1="52961" y1="55975" x2="52961" y2="55975"/>
                        <a14:foregroundMark x1="59539" y1="59119" x2="59539" y2="59119"/>
                        <a14:foregroundMark x1="58553" y1="58805" x2="58553" y2="58805"/>
                        <a14:foregroundMark x1="58882" y1="59119" x2="58882" y2="59119"/>
                        <a14:foregroundMark x1="58882" y1="59119" x2="58882" y2="59119"/>
                        <a14:foregroundMark x1="53947" y1="9119" x2="53947" y2="9119"/>
                        <a14:foregroundMark x1="45395" y1="56289" x2="45395" y2="56289"/>
                        <a14:foregroundMark x1="45724" y1="54717" x2="45724" y2="54717"/>
                        <a14:foregroundMark x1="45395" y1="54088" x2="45395" y2="54088"/>
                        <a14:foregroundMark x1="44079" y1="54403" x2="44079" y2="54403"/>
                        <a14:foregroundMark x1="45066" y1="59434" x2="45066" y2="59434"/>
                        <a14:foregroundMark x1="50658" y1="57547" x2="50658" y2="57547"/>
                        <a14:foregroundMark x1="50000" y1="58805" x2="50000" y2="58805"/>
                        <a14:foregroundMark x1="49342" y1="56289" x2="49342" y2="56289"/>
                        <a14:foregroundMark x1="52632" y1="55975" x2="52632" y2="55975"/>
                        <a14:foregroundMark x1="52961" y1="55346" x2="52961" y2="55346"/>
                        <a14:foregroundMark x1="55263" y1="54088" x2="55263" y2="54088"/>
                        <a14:foregroundMark x1="55592" y1="54088" x2="55592" y2="54088"/>
                        <a14:foregroundMark x1="55592" y1="54088" x2="55592" y2="54088"/>
                        <a14:foregroundMark x1="53289" y1="56289" x2="53289" y2="56289"/>
                        <a14:foregroundMark x1="53618" y1="56604" x2="53618" y2="56604"/>
                        <a14:foregroundMark x1="53947" y1="56604" x2="53947" y2="56604"/>
                        <a14:foregroundMark x1="53947" y1="58491" x2="53947" y2="58491"/>
                        <a14:foregroundMark x1="59539" y1="59119" x2="59539" y2="59119"/>
                        <a14:foregroundMark x1="60855" y1="58491" x2="60855" y2="58491"/>
                        <a14:foregroundMark x1="60855" y1="58176" x2="60855" y2="58176"/>
                        <a14:foregroundMark x1="58882" y1="58805" x2="58882" y2="58805"/>
                        <a14:foregroundMark x1="58882" y1="59119" x2="58882" y2="59119"/>
                        <a14:foregroundMark x1="58882" y1="59119" x2="58882" y2="59119"/>
                        <a14:foregroundMark x1="58882" y1="59119" x2="58882" y2="59119"/>
                        <a14:foregroundMark x1="58882" y1="59119" x2="59211" y2="58805"/>
                        <a14:foregroundMark x1="53618" y1="55031" x2="53947" y2="56604"/>
                        <a14:foregroundMark x1="52632" y1="58805" x2="55921" y2="58805"/>
                        <a14:backgroundMark x1="2961" y1="92138" x2="2961" y2="92138"/>
                        <a14:backgroundMark x1="2961" y1="90881" x2="2961" y2="90881"/>
                        <a14:backgroundMark x1="2961" y1="90881" x2="2961" y2="89937"/>
                        <a14:backgroundMark x1="4166" y1="93711" x2="4605" y2="94340"/>
                        <a14:backgroundMark x1="2193" y1="90881" x2="4166" y2="93711"/>
                        <a14:backgroundMark x1="658" y1="88679" x2="2193" y2="90881"/>
                        <a14:backgroundMark x1="27632" y1="88365" x2="27632" y2="88365"/>
                        <a14:backgroundMark x1="27303" y1="88365" x2="27303" y2="88365"/>
                        <a14:backgroundMark x1="27632" y1="88365" x2="27632" y2="88365"/>
                        <a14:backgroundMark x1="27632" y1="88365" x2="27632" y2="88365"/>
                        <a14:backgroundMark x1="27632" y1="88365" x2="27632" y2="88365"/>
                        <a14:backgroundMark x1="43421" y1="58805" x2="43421" y2="58805"/>
                        <a14:backgroundMark x1="43421" y1="57862" x2="43421" y2="57233"/>
                        <a14:backgroundMark x1="43421" y1="58805" x2="43421" y2="57862"/>
                        <a14:backgroundMark x1="44079" y1="58176" x2="43421" y2="59434"/>
                        <a14:backgroundMark x1="27303" y1="93711" x2="27303" y2="93711"/>
                        <a14:backgroundMark x1="34211" y1="89308" x2="34211" y2="89308"/>
                        <a14:backgroundMark x1="34211" y1="89308" x2="34211" y2="89308"/>
                        <a14:backgroundMark x1="34211" y1="89308" x2="34211" y2="90566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34211" y1="88994" x2="34211" y2="88994"/>
                        <a14:backgroundMark x1="28289" y1="88050" x2="28289" y2="88050"/>
                        <a14:backgroundMark x1="28289" y1="88050" x2="28289" y2="88050"/>
                        <a14:backgroundMark x1="28289" y1="88050" x2="28289" y2="88050"/>
                        <a14:backgroundMark x1="34868" y1="88679" x2="34868" y2="88679"/>
                        <a14:backgroundMark x1="54605" y1="99686" x2="54605" y2="99686"/>
                        <a14:backgroundMark x1="54605" y1="99371" x2="54605" y2="99371"/>
                        <a14:backgroundMark x1="54276" y1="99371" x2="54276" y2="99371"/>
                        <a14:backgroundMark x1="67763" y1="89937" x2="67763" y2="89937"/>
                        <a14:backgroundMark x1="67763" y1="89308" x2="67763" y2="89308"/>
                        <a14:backgroundMark x1="67763" y1="89308" x2="67763" y2="90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99" y="1201256"/>
            <a:ext cx="1554970" cy="1626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7CF46-11DF-E988-7EDF-3D630DD7B630}"/>
              </a:ext>
            </a:extLst>
          </p:cNvPr>
          <p:cNvSpPr txBox="1"/>
          <p:nvPr/>
        </p:nvSpPr>
        <p:spPr>
          <a:xfrm>
            <a:off x="3225344" y="817489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>
              <a:buNone/>
            </a:pPr>
            <a:r>
              <a:rPr lang="ko-KR" altLang="en-US" sz="2400" dirty="0"/>
              <a:t>공지사항 및 자료실 확인 가능</a:t>
            </a:r>
            <a:endParaRPr lang="en-US" altLang="ko-KR" sz="2400" dirty="0"/>
          </a:p>
          <a:p>
            <a:pPr marL="57150" indent="0">
              <a:buNone/>
            </a:pPr>
            <a:endParaRPr lang="en-US" altLang="ko-KR" sz="2400" dirty="0"/>
          </a:p>
        </p:txBody>
      </p:sp>
      <p:sp>
        <p:nvSpPr>
          <p:cNvPr id="18" name="아래쪽 화살표[D] 12">
            <a:extLst>
              <a:ext uri="{FF2B5EF4-FFF2-40B4-BE49-F238E27FC236}">
                <a16:creationId xmlns:a16="http://schemas.microsoft.com/office/drawing/2014/main" id="{320C63CE-0F30-5D2A-8C8E-889A04E93B53}"/>
              </a:ext>
            </a:extLst>
          </p:cNvPr>
          <p:cNvSpPr/>
          <p:nvPr/>
        </p:nvSpPr>
        <p:spPr>
          <a:xfrm rot="16200000">
            <a:off x="7270476" y="3069075"/>
            <a:ext cx="854213" cy="1300725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9" name="그룹 3">
            <a:extLst>
              <a:ext uri="{FF2B5EF4-FFF2-40B4-BE49-F238E27FC236}">
                <a16:creationId xmlns:a16="http://schemas.microsoft.com/office/drawing/2014/main" id="{F0143638-ABC1-B899-78F1-1D75187AA424}"/>
              </a:ext>
            </a:extLst>
          </p:cNvPr>
          <p:cNvGrpSpPr/>
          <p:nvPr/>
        </p:nvGrpSpPr>
        <p:grpSpPr>
          <a:xfrm>
            <a:off x="9596886" y="2911961"/>
            <a:ext cx="1550702" cy="1246347"/>
            <a:chOff x="5479398" y="2022515"/>
            <a:chExt cx="1550702" cy="1246347"/>
          </a:xfrm>
        </p:grpSpPr>
        <p:pic>
          <p:nvPicPr>
            <p:cNvPr id="20" name="그림 8">
              <a:extLst>
                <a:ext uri="{FF2B5EF4-FFF2-40B4-BE49-F238E27FC236}">
                  <a16:creationId xmlns:a16="http://schemas.microsoft.com/office/drawing/2014/main" id="{5069422B-5815-DE23-09BF-F7770C92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5517498" y="2022515"/>
              <a:ext cx="1512602" cy="1206170"/>
            </a:xfrm>
            <a:prstGeom prst="rect">
              <a:avLst/>
            </a:prstGeom>
          </p:spPr>
        </p:pic>
        <p:pic>
          <p:nvPicPr>
            <p:cNvPr id="21" name="그림 9">
              <a:extLst>
                <a:ext uri="{FF2B5EF4-FFF2-40B4-BE49-F238E27FC236}">
                  <a16:creationId xmlns:a16="http://schemas.microsoft.com/office/drawing/2014/main" id="{A232094E-3BC2-6C22-928E-9360CB51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9398" y="2062692"/>
              <a:ext cx="1512602" cy="120617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C169D0-89BA-0C66-2073-91F7042BB4D1}"/>
              </a:ext>
            </a:extLst>
          </p:cNvPr>
          <p:cNvSpPr txBox="1"/>
          <p:nvPr/>
        </p:nvSpPr>
        <p:spPr>
          <a:xfrm>
            <a:off x="8309487" y="3196665"/>
            <a:ext cx="4100368" cy="2881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en-US" altLang="ko-KR" sz="3000" b="1" dirty="0" err="1"/>
              <a:t>MyCampus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20646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의의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의의 및 목표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3DB26FCC-D2FF-C9EA-74B7-FBF26909B7ED}"/>
              </a:ext>
            </a:extLst>
          </p:cNvPr>
          <p:cNvSpPr/>
          <p:nvPr/>
        </p:nvSpPr>
        <p:spPr>
          <a:xfrm>
            <a:off x="5886450" y="3957127"/>
            <a:ext cx="419100" cy="585670"/>
          </a:xfrm>
          <a:prstGeom prst="downArrow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21148-79D6-77EE-2906-18FC1A59469B}"/>
              </a:ext>
            </a:extLst>
          </p:cNvPr>
          <p:cNvSpPr txBox="1"/>
          <p:nvPr/>
        </p:nvSpPr>
        <p:spPr>
          <a:xfrm>
            <a:off x="1619250" y="1709932"/>
            <a:ext cx="9404350" cy="208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2000" b="1" dirty="0"/>
              <a:t>사용자에게 필요한 강의정보를 기록할 수 있는 메모장</a:t>
            </a:r>
            <a:endParaRPr lang="en-US" altLang="ko-KR" sz="2000" b="1" dirty="0"/>
          </a:p>
          <a:p>
            <a:r>
              <a:rPr lang="ko-KR" altLang="en-US" sz="2000" b="1" dirty="0"/>
              <a:t>출석체크 외에 아직 안들은 강의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다시 들어야할 강의를 체크할 수 있는 체크리스트</a:t>
            </a:r>
            <a:endParaRPr lang="en-US" altLang="ko-KR" sz="2000" b="1" dirty="0"/>
          </a:p>
          <a:p>
            <a:r>
              <a:rPr lang="ko-KR" altLang="en-US" sz="2000" b="1" dirty="0"/>
              <a:t>강의 컨텐츠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자료실에 수업 관련 자료를 한번에</a:t>
            </a:r>
            <a:endParaRPr lang="en-US" altLang="ko-KR" sz="2000" b="1" dirty="0"/>
          </a:p>
          <a:p>
            <a:r>
              <a:rPr lang="ko-KR" altLang="en-US" sz="2000" b="1" dirty="0"/>
              <a:t>자료실에 있는 자료 전체 및 선택적 다운로드</a:t>
            </a:r>
            <a:endParaRPr lang="ko-Kore-KR" altLang="ko-Kore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6E50E-7024-9DDD-9379-43165AECA206}"/>
              </a:ext>
            </a:extLst>
          </p:cNvPr>
          <p:cNvSpPr txBox="1"/>
          <p:nvPr/>
        </p:nvSpPr>
        <p:spPr>
          <a:xfrm>
            <a:off x="2133600" y="4866547"/>
            <a:ext cx="7924800" cy="75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algn="ctr">
              <a:buNone/>
            </a:pPr>
            <a:r>
              <a:rPr lang="ko-KR" altLang="en-US" sz="4000" dirty="0"/>
              <a:t>사용자화 가능한 아이캠퍼스 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6685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C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845875-C477-3F54-391B-9F5E2CD51684}"/>
              </a:ext>
            </a:extLst>
          </p:cNvPr>
          <p:cNvGrpSpPr/>
          <p:nvPr/>
        </p:nvGrpSpPr>
        <p:grpSpPr>
          <a:xfrm>
            <a:off x="3381482" y="2922270"/>
            <a:ext cx="5439922" cy="891657"/>
            <a:chOff x="3405068" y="3139150"/>
            <a:chExt cx="5439922" cy="891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638CD-E4F6-B477-46A9-67BCC1A02FDE}"/>
                </a:ext>
              </a:extLst>
            </p:cNvPr>
            <p:cNvSpPr txBox="1"/>
            <p:nvPr/>
          </p:nvSpPr>
          <p:spPr>
            <a:xfrm>
              <a:off x="3441357" y="3139150"/>
              <a:ext cx="5403633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</a:t>
              </a:r>
              <a:r>
                <a:rPr kumimoji="1" lang="en-US" altLang="ko-KR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UI/UX </a:t>
              </a:r>
              <a:r>
                <a:rPr kumimoji="1" lang="ko-KR" altLang="en-US" sz="3600" dirty="0">
                  <a:solidFill>
                    <a:srgbClr val="DA86A0"/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디자인</a:t>
              </a:r>
              <a:endParaRPr kumimoji="1" lang="ko-Kore-KR" altLang="en-US" sz="3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D2A247-6687-6305-0666-CEBFF5147B8C}"/>
                </a:ext>
              </a:extLst>
            </p:cNvPr>
            <p:cNvSpPr txBox="1"/>
            <p:nvPr/>
          </p:nvSpPr>
          <p:spPr>
            <a:xfrm>
              <a:off x="3405068" y="3176727"/>
              <a:ext cx="5403633" cy="854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프로젝트 </a:t>
              </a:r>
              <a:r>
                <a:rPr kumimoji="1" lang="en-US" altLang="ko-KR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UI/UX </a:t>
              </a:r>
              <a:r>
                <a:rPr kumimoji="1" lang="ko-KR" altLang="en-US" sz="3600" dirty="0">
                  <a:solidFill>
                    <a:schemeClr val="bg1">
                      <a:lumMod val="95000"/>
                    </a:schemeClr>
                  </a:solidFill>
                  <a:latin typeface="SB AggroOTF Medium" panose="02020503020101020101" pitchFamily="18" charset="-127"/>
                  <a:ea typeface="SB AggroOTF Medium" panose="02020503020101020101" pitchFamily="18" charset="-127"/>
                </a:rPr>
                <a:t>디자인</a:t>
              </a:r>
              <a:endPara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endParaRPr>
            </a:p>
          </p:txBody>
        </p:sp>
      </p:grpSp>
      <p:sp>
        <p:nvSpPr>
          <p:cNvPr id="8" name="L 도형 7">
            <a:extLst>
              <a:ext uri="{FF2B5EF4-FFF2-40B4-BE49-F238E27FC236}">
                <a16:creationId xmlns:a16="http://schemas.microsoft.com/office/drawing/2014/main" id="{E43F9FD0-55D6-8C33-649E-0FBC265F8AA5}"/>
              </a:ext>
            </a:extLst>
          </p:cNvPr>
          <p:cNvSpPr/>
          <p:nvPr/>
        </p:nvSpPr>
        <p:spPr>
          <a:xfrm rot="18917820">
            <a:off x="6003187" y="2250254"/>
            <a:ext cx="185627" cy="185627"/>
          </a:xfrm>
          <a:prstGeom prst="corner">
            <a:avLst>
              <a:gd name="adj1" fmla="val 20288"/>
              <a:gd name="adj2" fmla="val 204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4EF51-049F-91B1-0254-BEA41CEEC7B0}"/>
              </a:ext>
            </a:extLst>
          </p:cNvPr>
          <p:cNvSpPr txBox="1"/>
          <p:nvPr/>
        </p:nvSpPr>
        <p:spPr>
          <a:xfrm>
            <a:off x="4684648" y="1406871"/>
            <a:ext cx="2822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2.</a:t>
            </a:r>
            <a:r>
              <a:rPr kumimoji="1" lang="ko-KR" altLang="en-US" sz="2000" dirty="0">
                <a:solidFill>
                  <a:schemeClr val="bg1">
                    <a:lumMod val="95000"/>
                  </a:schemeClr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프로젝트 소개</a:t>
            </a:r>
            <a:endParaRPr kumimoji="1" lang="ko-Kore-KR" altLang="en-US" sz="2000" dirty="0">
              <a:solidFill>
                <a:schemeClr val="bg1">
                  <a:lumMod val="95000"/>
                </a:schemeClr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8DBF139-BAE9-5B6C-9E28-A03C28E7528D}"/>
              </a:ext>
            </a:extLst>
          </p:cNvPr>
          <p:cNvCxnSpPr>
            <a:cxnSpLocks/>
          </p:cNvCxnSpPr>
          <p:nvPr/>
        </p:nvCxnSpPr>
        <p:spPr>
          <a:xfrm>
            <a:off x="4496148" y="2023501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186AC9B-8E6F-D3DF-51E2-3FA98FA73856}"/>
              </a:ext>
            </a:extLst>
          </p:cNvPr>
          <p:cNvCxnSpPr>
            <a:cxnSpLocks/>
          </p:cNvCxnSpPr>
          <p:nvPr/>
        </p:nvCxnSpPr>
        <p:spPr>
          <a:xfrm>
            <a:off x="4496148" y="1124732"/>
            <a:ext cx="319970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프로젝트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1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357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Figma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21148-79D6-77EE-2906-18FC1A59469B}"/>
              </a:ext>
            </a:extLst>
          </p:cNvPr>
          <p:cNvSpPr txBox="1"/>
          <p:nvPr/>
        </p:nvSpPr>
        <p:spPr>
          <a:xfrm>
            <a:off x="6746889" y="2105754"/>
            <a:ext cx="7213600" cy="3636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pPr marL="57150" indent="0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700" kern="100" dirty="0">
                <a:effectLst/>
                <a:cs typeface="Times New Roman" panose="02020603050405020304" pitchFamily="18" charset="0"/>
              </a:rPr>
              <a:t>전체 대시보드</a:t>
            </a:r>
            <a:endParaRPr lang="en-US" altLang="ko-KR" sz="2700" kern="100" dirty="0">
              <a:effectLst/>
              <a:cs typeface="Times New Roman" panose="02020603050405020304" pitchFamily="18" charset="0"/>
            </a:endParaRPr>
          </a:p>
          <a:p>
            <a:pPr marL="57150" indent="0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700" kern="100" dirty="0">
              <a:effectLst/>
              <a:cs typeface="Times New Roman" panose="02020603050405020304" pitchFamily="18" charset="0"/>
            </a:endParaRPr>
          </a:p>
          <a:p>
            <a:pPr marL="57150" indent="0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700" kern="100" dirty="0">
                <a:effectLst/>
                <a:cs typeface="Times New Roman" panose="02020603050405020304" pitchFamily="18" charset="0"/>
              </a:rPr>
              <a:t>과목별 페이지</a:t>
            </a:r>
            <a:endParaRPr lang="en-US" altLang="ko-KR" sz="2700" kern="100" dirty="0">
              <a:effectLst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700" kern="100" dirty="0">
                <a:cs typeface="Times New Roman" panose="02020603050405020304" pitchFamily="18" charset="0"/>
              </a:rPr>
              <a:t>과목별 대시보드</a:t>
            </a:r>
            <a:endParaRPr lang="en-US" altLang="ko-KR" sz="2700" kern="100" dirty="0"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700" kern="100" dirty="0">
                <a:cs typeface="Times New Roman" panose="02020603050405020304" pitchFamily="18" charset="0"/>
              </a:rPr>
              <a:t>과목별 공지사항</a:t>
            </a:r>
            <a:endParaRPr lang="en-US" altLang="ko-KR" sz="2700" kern="100" dirty="0"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700" kern="100" dirty="0">
                <a:cs typeface="Times New Roman" panose="02020603050405020304" pitchFamily="18" charset="0"/>
              </a:rPr>
              <a:t>과목별 강의</a:t>
            </a:r>
            <a:endParaRPr lang="en-US" altLang="ko-KR" sz="2700" kern="100" dirty="0"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700" kern="100" dirty="0">
                <a:cs typeface="Times New Roman" panose="02020603050405020304" pitchFamily="18" charset="0"/>
              </a:rPr>
              <a:t>과목별 과제</a:t>
            </a:r>
            <a:endParaRPr lang="en-US" altLang="ko-KR" sz="2700" kern="100" dirty="0"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700" kern="100" dirty="0">
                <a:effectLst/>
                <a:cs typeface="Times New Roman" panose="02020603050405020304" pitchFamily="18" charset="0"/>
              </a:rPr>
              <a:t>과목별 자료실</a:t>
            </a:r>
            <a:endParaRPr lang="ko-Kore-KR" altLang="ko-Kore-KR" sz="2700" kern="100" dirty="0">
              <a:effectLst/>
              <a:cs typeface="Times New Roman" panose="02020603050405020304" pitchFamily="18" charset="0"/>
            </a:endParaRPr>
          </a:p>
        </p:txBody>
      </p:sp>
      <p:pic>
        <p:nvPicPr>
          <p:cNvPr id="3074" name="Picture 2" descr="피그마 Figma, 주목받는 UI GUI 디자인 프로그램 — 위디엑스">
            <a:extLst>
              <a:ext uri="{FF2B5EF4-FFF2-40B4-BE49-F238E27FC236}">
                <a16:creationId xmlns:a16="http://schemas.microsoft.com/office/drawing/2014/main" id="{1F2B96DD-849E-6041-ECF8-68FED6E6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458" y1="76786" x2="47458" y2="76786"/>
                        <a14:backgroundMark x1="58042" y1="77571" x2="58042" y2="77571"/>
                        <a14:backgroundMark x1="46917" y1="80000" x2="47375" y2="80071"/>
                        <a14:backgroundMark x1="43417" y1="71357" x2="43417" y2="71429"/>
                        <a14:backgroundMark x1="43375" y1="71357" x2="43375" y2="71357"/>
                        <a14:backgroundMark x1="38542" y1="71357" x2="55958" y2="73714"/>
                        <a14:backgroundMark x1="36958" y1="74286" x2="44833" y2="74571"/>
                        <a14:backgroundMark x1="44833" y1="74571" x2="49083" y2="74000"/>
                        <a14:backgroundMark x1="49083" y1="74000" x2="49083" y2="74000"/>
                        <a14:backgroundMark x1="39042" y1="76929" x2="46792" y2="77286"/>
                        <a14:backgroundMark x1="46792" y1="77286" x2="51292" y2="76643"/>
                        <a14:backgroundMark x1="51292" y1="76643" x2="46667" y2="77286"/>
                        <a14:backgroundMark x1="46667" y1="77286" x2="49750" y2="76357"/>
                        <a14:backgroundMark x1="61875" y1="75143" x2="56333" y2="75786"/>
                        <a14:backgroundMark x1="56333" y1="75786" x2="62833" y2="75143"/>
                        <a14:backgroundMark x1="62833" y1="75143" x2="62042" y2="7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901" y="1427480"/>
            <a:ext cx="8559790" cy="49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</a:t>
            </a:r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/UX</a:t>
            </a:r>
            <a:r>
              <a:rPr kumimoji="1" lang="en-US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2" y="739591"/>
            <a:ext cx="540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전체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Dashboard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7A1B-E946-AAF6-FF98-E1D085082DC9}"/>
              </a:ext>
            </a:extLst>
          </p:cNvPr>
          <p:cNvSpPr txBox="1"/>
          <p:nvPr/>
        </p:nvSpPr>
        <p:spPr>
          <a:xfrm>
            <a:off x="8232140" y="2722103"/>
            <a:ext cx="3675380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강의 목록</a:t>
            </a:r>
            <a:endParaRPr lang="en-US" altLang="ko-KR" sz="1700" dirty="0"/>
          </a:p>
          <a:p>
            <a:r>
              <a:rPr lang="ko-KR" altLang="en-US" sz="1700" dirty="0"/>
              <a:t>들어야하는 강의 리스트</a:t>
            </a:r>
            <a:endParaRPr lang="en-US" altLang="ko-KR" sz="1700" dirty="0"/>
          </a:p>
          <a:p>
            <a:r>
              <a:rPr lang="ko-KR" altLang="en-US" sz="1700" dirty="0"/>
              <a:t>제출해야 하는 과제 리스트</a:t>
            </a:r>
            <a:endParaRPr lang="en-US" altLang="ko-KR" sz="1700" dirty="0"/>
          </a:p>
          <a:p>
            <a:r>
              <a:rPr lang="ko-KR" altLang="en-US" sz="1700" dirty="0"/>
              <a:t>요일별로 제출해야 하는 과제가 있는 강의의 경우 요일 밑에 과목 태그 </a:t>
            </a:r>
            <a:endParaRPr lang="ko-Kore-KR" altLang="ko-Kore-KR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7F40A-E5A4-D1E4-3310-FEF0EE3C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38394"/>
            <a:ext cx="7207173" cy="51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A7B7E-D8BB-1A45-97A9-46C1F0FCF5F0}"/>
              </a:ext>
            </a:extLst>
          </p:cNvPr>
          <p:cNvSpPr txBox="1"/>
          <p:nvPr/>
        </p:nvSpPr>
        <p:spPr>
          <a:xfrm>
            <a:off x="1292822" y="437502"/>
            <a:ext cx="234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UI/UX</a:t>
            </a:r>
            <a:r>
              <a:rPr kumimoji="1" lang="ko-KR" altLang="en-US" sz="16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소개</a:t>
            </a:r>
            <a:endParaRPr kumimoji="1" lang="ko-Kore-KR" altLang="en-US" sz="16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62C0C9-39D1-9144-9974-8D69B73BC36F}"/>
              </a:ext>
            </a:extLst>
          </p:cNvPr>
          <p:cNvSpPr/>
          <p:nvPr/>
        </p:nvSpPr>
        <p:spPr>
          <a:xfrm>
            <a:off x="571500" y="467591"/>
            <a:ext cx="616930" cy="616930"/>
          </a:xfrm>
          <a:prstGeom prst="roundRect">
            <a:avLst/>
          </a:prstGeom>
          <a:solidFill>
            <a:srgbClr val="DA8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1BD3-AD84-E648-A18B-CC3BBBC89012}"/>
              </a:ext>
            </a:extLst>
          </p:cNvPr>
          <p:cNvSpPr txBox="1"/>
          <p:nvPr/>
        </p:nvSpPr>
        <p:spPr>
          <a:xfrm>
            <a:off x="625630" y="574640"/>
            <a:ext cx="52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9EFF2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2</a:t>
            </a:r>
            <a:endParaRPr kumimoji="1" lang="ko-Kore-KR" altLang="en-US" sz="2400" dirty="0">
              <a:solidFill>
                <a:srgbClr val="F9EFF2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C1FE-5A97-3849-94FD-8C2EA898D3E6}"/>
              </a:ext>
            </a:extLst>
          </p:cNvPr>
          <p:cNvSpPr txBox="1"/>
          <p:nvPr/>
        </p:nvSpPr>
        <p:spPr>
          <a:xfrm>
            <a:off x="1292821" y="739591"/>
            <a:ext cx="5905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과목별 </a:t>
            </a:r>
            <a:r>
              <a:rPr kumimoji="1" lang="en-US" altLang="ko-KR" sz="2400" dirty="0">
                <a:solidFill>
                  <a:srgbClr val="DA86A0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rPr>
              <a:t>Dashboard</a:t>
            </a:r>
            <a:endParaRPr kumimoji="1" lang="ko-Kore-KR" altLang="en-US" sz="2400" dirty="0">
              <a:solidFill>
                <a:srgbClr val="DA86A0"/>
              </a:solidFill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EAA56-C6F7-BDDC-0F2D-C80795E8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22" y="1503345"/>
            <a:ext cx="2808300" cy="47920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9B375-5AFB-BA55-1F60-091CBEB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38393"/>
            <a:ext cx="6779698" cy="5298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49CAF-F082-818A-E8EE-A7E2180478DA}"/>
              </a:ext>
            </a:extLst>
          </p:cNvPr>
          <p:cNvSpPr txBox="1"/>
          <p:nvPr/>
        </p:nvSpPr>
        <p:spPr>
          <a:xfrm>
            <a:off x="7440406" y="2722103"/>
            <a:ext cx="4556322" cy="1413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ore-KR"/>
            </a:defPPr>
            <a:lvl1pPr marL="285750" marR="0" indent="-228600" fontAlgn="auto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defRPr>
            </a:lvl1pPr>
          </a:lstStyle>
          <a:p>
            <a:r>
              <a:rPr lang="ko-KR" altLang="en-US" sz="1700" dirty="0"/>
              <a:t>강의 기본 정보 </a:t>
            </a:r>
            <a:r>
              <a:rPr lang="en-US" altLang="ko-KR" sz="1700" dirty="0"/>
              <a:t>(</a:t>
            </a:r>
            <a:r>
              <a:rPr lang="ko-KR" altLang="en-US" sz="1700" dirty="0"/>
              <a:t>강의시간</a:t>
            </a:r>
            <a:r>
              <a:rPr lang="en-US" altLang="ko-KR" sz="1700" dirty="0"/>
              <a:t>,</a:t>
            </a:r>
            <a:r>
              <a:rPr lang="ko-KR" altLang="en-US" sz="1700" dirty="0"/>
              <a:t> 강의실</a:t>
            </a:r>
            <a:r>
              <a:rPr lang="en-US" altLang="ko-KR" sz="1700" dirty="0"/>
              <a:t>,</a:t>
            </a:r>
            <a:r>
              <a:rPr lang="ko-KR" altLang="en-US" sz="1700" dirty="0"/>
              <a:t> 성적비율 등</a:t>
            </a:r>
            <a:r>
              <a:rPr lang="en-US" altLang="ko-KR" sz="1700" dirty="0"/>
              <a:t>)</a:t>
            </a:r>
          </a:p>
          <a:p>
            <a:r>
              <a:rPr lang="ko-KR" altLang="en-US" sz="1700" dirty="0" err="1"/>
              <a:t>강의별</a:t>
            </a:r>
            <a:r>
              <a:rPr lang="ko-KR" altLang="en-US" sz="1700" dirty="0"/>
              <a:t> 사용자 입력 메모</a:t>
            </a:r>
            <a:endParaRPr lang="en-US" altLang="ko-KR" sz="1700" dirty="0"/>
          </a:p>
          <a:p>
            <a:r>
              <a:rPr lang="ko-KR" altLang="en-US" sz="1700" dirty="0"/>
              <a:t>이번 주 강의</a:t>
            </a:r>
            <a:endParaRPr lang="en-US" altLang="ko-KR" sz="1700" dirty="0"/>
          </a:p>
          <a:p>
            <a:r>
              <a:rPr lang="ko-KR" altLang="en-US" sz="1700" dirty="0"/>
              <a:t>남은 과제</a:t>
            </a:r>
            <a:endParaRPr lang="ko-Kore-KR" altLang="ko-Kore-KR" sz="1700" dirty="0"/>
          </a:p>
        </p:txBody>
      </p:sp>
    </p:spTree>
    <p:extLst>
      <p:ext uri="{BB962C8B-B14F-4D97-AF65-F5344CB8AC3E}">
        <p14:creationId xmlns:p14="http://schemas.microsoft.com/office/powerpoint/2010/main" val="24103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825</Words>
  <Application>Microsoft Macintosh PowerPoint</Application>
  <PresentationFormat>와이드스크린</PresentationFormat>
  <Paragraphs>253</Paragraphs>
  <Slides>35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SB AggroOTF Medium</vt:lpstr>
      <vt:lpstr>Calibri</vt:lpstr>
      <vt:lpstr>NanumBarunGothicOTF YetHangul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하솔비</dc:creator>
  <cp:lastModifiedBy>하솔비</cp:lastModifiedBy>
  <cp:revision>39</cp:revision>
  <cp:lastPrinted>2022-09-15T03:07:57Z</cp:lastPrinted>
  <dcterms:created xsi:type="dcterms:W3CDTF">2022-03-25T07:32:16Z</dcterms:created>
  <dcterms:modified xsi:type="dcterms:W3CDTF">2022-11-03T05:22:53Z</dcterms:modified>
</cp:coreProperties>
</file>